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10"/>
  </p:notesMasterIdLst>
  <p:sldIdLst>
    <p:sldId id="256" r:id="rId2"/>
    <p:sldId id="261" r:id="rId3"/>
    <p:sldId id="265" r:id="rId4"/>
    <p:sldId id="266" r:id="rId5"/>
    <p:sldId id="263" r:id="rId6"/>
    <p:sldId id="272" r:id="rId7"/>
    <p:sldId id="269" r:id="rId8"/>
    <p:sldId id="270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-104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7A34F9-0EA1-C54D-9C42-D030973004C0}" type="datetimeFigureOut">
              <a:rPr lang="en-US" smtClean="0"/>
              <a:pPr/>
              <a:t>5/22/2014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7DD54A-85E0-BA4B-A04A-8CFE5A6656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17491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DD54A-85E0-BA4B-A04A-8CFE5A665619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pPr/>
              <a:t>Thursday, May 22,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pPr/>
              <a:t>Thursday, May 22,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pPr/>
              <a:t>Thursday, May 22,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pPr/>
              <a:t>Thursday, May 22,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pPr/>
              <a:t>Thursday, May 22,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pPr/>
              <a:t>Thursday, May 22,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pPr/>
              <a:t>Thursday, May 22, 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pPr/>
              <a:t>Thursday, May 22, 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pPr/>
              <a:t>Thursday, May 22, 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pPr/>
              <a:t>Thursday, May 22,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pPr/>
              <a:t>Thursday, May 22,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pPr/>
              <a:t>Thursday, May 22,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ternewskenya.org/dataporta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ataDlogo.tiff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10938" b="96875" l="1180" r="97640">
                        <a14:foregroundMark x1="5310" y1="36719" x2="5310" y2="36719"/>
                        <a14:foregroundMark x1="7375" y1="87500" x2="7670" y2="43750"/>
                        <a14:foregroundMark x1="9440" y1="32031" x2="1180" y2="17188"/>
                        <a14:foregroundMark x1="20944" y1="42188" x2="63127" y2="38281"/>
                        <a14:foregroundMark x1="39233" y1="50781" x2="48378" y2="60938"/>
                        <a14:foregroundMark x1="20649" y1="40625" x2="21534" y2="10938"/>
                        <a14:foregroundMark x1="33038" y1="32813" x2="32743" y2="12500"/>
                        <a14:foregroundMark x1="46018" y1="34375" x2="45133" y2="19531"/>
                        <a14:foregroundMark x1="39528" y1="17969" x2="46608" y2="24219"/>
                        <a14:foregroundMark x1="36578" y1="28906" x2="39823" y2="16406"/>
                        <a14:foregroundMark x1="38348" y1="31250" x2="38053" y2="17188"/>
                        <a14:foregroundMark x1="51622" y1="14063" x2="51917" y2="60938"/>
                        <a14:foregroundMark x1="63422" y1="17969" x2="66962" y2="53125"/>
                        <a14:foregroundMark x1="57522" y1="17969" x2="66962" y2="25000"/>
                        <a14:foregroundMark x1="54867" y1="34375" x2="60472" y2="16406"/>
                        <a14:foregroundMark x1="74041" y1="29688" x2="62537" y2="18750"/>
                        <a14:foregroundMark x1="33038" y1="46875" x2="32743" y2="81250"/>
                        <a14:foregroundMark x1="32743" y1="81250" x2="39823" y2="78125"/>
                        <a14:foregroundMark x1="39823" y1="78125" x2="42773" y2="67188"/>
                        <a14:foregroundMark x1="45133" y1="82813" x2="45723" y2="64844"/>
                        <a14:foregroundMark x1="53392" y1="58594" x2="57817" y2="58594"/>
                        <a14:foregroundMark x1="57817" y1="60156" x2="57522" y2="78906"/>
                        <a14:foregroundMark x1="49558" y1="61719" x2="54277" y2="82813"/>
                        <a14:foregroundMark x1="48378" y1="67188" x2="53097" y2="80469"/>
                        <a14:foregroundMark x1="49263" y1="78125" x2="56342" y2="83594"/>
                        <a14:foregroundMark x1="57817" y1="85156" x2="54572" y2="74219"/>
                        <a14:foregroundMark x1="59292" y1="83594" x2="53687" y2="64844"/>
                        <a14:foregroundMark x1="66372" y1="64063" x2="48083" y2="58594"/>
                        <a14:foregroundMark x1="69027" y1="81250" x2="46903" y2="58594"/>
                        <a14:foregroundMark x1="68142" y1="85156" x2="67257" y2="50000"/>
                        <a14:foregroundMark x1="61652" y1="85938" x2="61062" y2="52344"/>
                        <a14:foregroundMark x1="78761" y1="84375" x2="79056" y2="55469"/>
                        <a14:foregroundMark x1="76696" y1="82031" x2="71091" y2="71094"/>
                        <a14:foregroundMark x1="71681" y1="67188" x2="74631" y2="55469"/>
                        <a14:foregroundMark x1="83481" y1="58594" x2="82596" y2="75000"/>
                        <a14:foregroundMark x1="92625" y1="57031" x2="92920" y2="81250"/>
                        <a14:foregroundMark x1="97640" y1="57031" x2="92920" y2="62500"/>
                        <a14:foregroundMark x1="85251" y1="57813" x2="88791" y2="60156"/>
                        <a14:foregroundMark x1="89086" y1="61719" x2="89676" y2="71094"/>
                        <a14:foregroundMark x1="82006" y1="76563" x2="86726" y2="81250"/>
                        <a14:foregroundMark x1="78761" y1="85938" x2="71976" y2="86719"/>
                        <a14:foregroundMark x1="12684" y1="54688" x2="27434" y2="82813"/>
                        <a14:foregroundMark x1="27434" y1="57031" x2="27434" y2="76563"/>
                        <a14:foregroundMark x1="12094" y1="15625" x2="12684" y2="50000"/>
                        <a14:foregroundMark x1="15634" y1="14063" x2="15634" y2="39844"/>
                        <a14:foregroundMark x1="26254" y1="71875" x2="26254" y2="71875"/>
                        <a14:foregroundMark x1="89971" y1="75781" x2="86431" y2="81250"/>
                        <a14:foregroundMark x1="20354" y1="48438" x2="30088" y2="47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t="7359"/>
          <a:stretch/>
        </p:blipFill>
        <p:spPr>
          <a:xfrm>
            <a:off x="4461388" y="2360494"/>
            <a:ext cx="3272503" cy="11447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smtClean="0"/>
              <a:t>Internews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0150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Telling it differently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7" y="1600200"/>
            <a:ext cx="8105061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rgbClr val="800000"/>
                </a:solidFill>
              </a:rPr>
              <a:t>		  </a:t>
            </a:r>
            <a:r>
              <a:rPr lang="en-US" sz="1800" dirty="0" smtClean="0"/>
              <a:t>= Media development organizations				      train &amp; mentor journalists			  		      to produce compelling, in-depth stories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800" dirty="0" smtClean="0"/>
          </a:p>
          <a:p>
            <a:pPr marL="0" indent="0">
              <a:buNone/>
            </a:pPr>
            <a:r>
              <a:rPr lang="en-US" dirty="0">
                <a:solidFill>
                  <a:srgbClr val="800000"/>
                </a:solidFill>
              </a:rPr>
              <a:t>T</a:t>
            </a:r>
            <a:r>
              <a:rPr lang="en-US" dirty="0" smtClean="0">
                <a:solidFill>
                  <a:srgbClr val="800000"/>
                </a:solidFill>
              </a:rPr>
              <a:t>he first data journalism training in Kenya </a:t>
            </a:r>
            <a:r>
              <a:rPr lang="en-US" sz="1800" dirty="0" smtClean="0">
                <a:solidFill>
                  <a:srgbClr val="800000"/>
                </a:solidFill>
              </a:rPr>
              <a:t>(2011)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dirty="0" smtClean="0">
                <a:solidFill>
                  <a:srgbClr val="292934"/>
                </a:solidFill>
              </a:rPr>
              <a:t>Lessons learnt </a:t>
            </a:r>
            <a:r>
              <a:rPr lang="en-US" sz="1800" dirty="0" smtClean="0"/>
              <a:t>	</a:t>
            </a:r>
          </a:p>
          <a:p>
            <a:r>
              <a:rPr lang="en-US" sz="1800" dirty="0" smtClean="0"/>
              <a:t>Journalists lacked basic technical skills</a:t>
            </a:r>
          </a:p>
          <a:p>
            <a:r>
              <a:rPr lang="en-US" sz="1800" dirty="0" smtClean="0"/>
              <a:t>They needed a lot of mentoring</a:t>
            </a:r>
          </a:p>
          <a:p>
            <a:endParaRPr lang="en-US" sz="200" dirty="0"/>
          </a:p>
          <a:p>
            <a:r>
              <a:rPr lang="en-US" sz="1800" dirty="0" smtClean="0"/>
              <a:t>Editors did not have much experience  in big data storytelling</a:t>
            </a:r>
          </a:p>
        </p:txBody>
      </p:sp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1167"/>
            <a:ext cx="2018603" cy="644831"/>
          </a:xfrm>
          <a:prstGeom prst="rect">
            <a:avLst/>
          </a:prstGeom>
        </p:spPr>
      </p:pic>
      <p:pic>
        <p:nvPicPr>
          <p:cNvPr id="5" name="Picture 4" descr="teaching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07" y="1442064"/>
            <a:ext cx="1922957" cy="2080717"/>
          </a:xfrm>
          <a:prstGeom prst="rect">
            <a:avLst/>
          </a:prstGeom>
        </p:spPr>
      </p:pic>
      <p:pic>
        <p:nvPicPr>
          <p:cNvPr id="6" name="Picture 5" descr="BigData.ai"/>
          <p:cNvPicPr>
            <a:picLocks noChangeAspect="1"/>
          </p:cNvPicPr>
          <p:nvPr/>
        </p:nvPicPr>
        <p:blipFill>
          <a:blip r:embed="rId4" cstate="print">
            <a:alphaModFix amt="5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032" y="1561690"/>
            <a:ext cx="773061" cy="79048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7729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900" decel="100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900" decel="100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900" decel="100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nimoprint-1.jp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-162" b="1"/>
          <a:stretch/>
        </p:blipFill>
        <p:spPr>
          <a:xfrm>
            <a:off x="408038" y="439569"/>
            <a:ext cx="3918155" cy="5873225"/>
          </a:xfrm>
        </p:spPr>
      </p:pic>
      <p:pic>
        <p:nvPicPr>
          <p:cNvPr id="5" name="Picture 4" descr="nemo web.tif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294" y="545757"/>
            <a:ext cx="3673577" cy="561955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5790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0131025094256258.pdf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3806" r="27534" b="32714"/>
          <a:stretch/>
        </p:blipFill>
        <p:spPr>
          <a:xfrm>
            <a:off x="662038" y="680064"/>
            <a:ext cx="4560260" cy="5650660"/>
          </a:xfrm>
        </p:spPr>
      </p:pic>
    </p:spTree>
    <p:extLst>
      <p:ext uri="{BB962C8B-B14F-4D97-AF65-F5344CB8AC3E}">
        <p14:creationId xmlns="" xmlns:p14="http://schemas.microsoft.com/office/powerpoint/2010/main" val="142295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journalism training 2.0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3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Train in teams – to promote teamwork </a:t>
            </a:r>
          </a:p>
          <a:p>
            <a:endParaRPr lang="en-US" dirty="0" smtClean="0"/>
          </a:p>
          <a:p>
            <a:r>
              <a:rPr lang="en-US" dirty="0" smtClean="0"/>
              <a:t>Fellowship – long term learning</a:t>
            </a:r>
          </a:p>
          <a:p>
            <a:endParaRPr lang="en-US" dirty="0" smtClean="0"/>
          </a:p>
          <a:p>
            <a:r>
              <a:rPr lang="en-US" sz="3200" dirty="0" smtClean="0">
                <a:solidFill>
                  <a:srgbClr val="800000"/>
                </a:solidFill>
              </a:rPr>
              <a:t>Data Dredger</a:t>
            </a:r>
          </a:p>
          <a:p>
            <a:pPr marL="0" indent="0">
              <a:buNone/>
            </a:pPr>
            <a:r>
              <a:rPr lang="en-US" dirty="0" smtClean="0"/>
              <a:t>  A tool to promote data journalism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in a low numeracy environment</a:t>
            </a:r>
          </a:p>
        </p:txBody>
      </p:sp>
      <p:pic>
        <p:nvPicPr>
          <p:cNvPr id="6" name="Picture 5" descr="BubbleBurst.tif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8632"/>
          <a:stretch/>
        </p:blipFill>
        <p:spPr>
          <a:xfrm>
            <a:off x="5473283" y="3428789"/>
            <a:ext cx="2826775" cy="1937986"/>
          </a:xfrm>
          <a:prstGeom prst="rect">
            <a:avLst/>
          </a:prstGeom>
        </p:spPr>
      </p:pic>
      <p:pic>
        <p:nvPicPr>
          <p:cNvPr id="4" name="Picture 3" descr="laptop.ai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517" y="2458065"/>
            <a:ext cx="4535128" cy="4535128"/>
          </a:xfrm>
          <a:prstGeom prst="rect">
            <a:avLst/>
          </a:prstGeom>
        </p:spPr>
      </p:pic>
      <p:pic>
        <p:nvPicPr>
          <p:cNvPr id="7" name="Picture 6" descr="team.ai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947" y="1117369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6757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</a:t>
            </a:r>
            <a:r>
              <a:rPr lang="en-US" dirty="0" smtClean="0"/>
              <a:t>the Dredger </a:t>
            </a:r>
            <a:r>
              <a:rPr lang="en-US" dirty="0"/>
              <a:t>works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>
                <a:hlinkClick r:id="rId2"/>
              </a:rPr>
              <a:t>www.internewskenya.org/dataportal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Women winners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Malaria story playback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b="1" dirty="0" smtClean="0"/>
              <a:t>Exercise</a:t>
            </a:r>
            <a:r>
              <a:rPr lang="en-US" b="1" dirty="0" smtClean="0"/>
              <a:t>:</a:t>
            </a:r>
          </a:p>
          <a:p>
            <a:pPr>
              <a:buNone/>
            </a:pPr>
            <a:r>
              <a:rPr lang="en-US" dirty="0" smtClean="0"/>
              <a:t>Download:</a:t>
            </a:r>
          </a:p>
          <a:p>
            <a:pPr>
              <a:buNone/>
            </a:pPr>
            <a:r>
              <a:rPr lang="en-US" dirty="0" smtClean="0"/>
              <a:t>A</a:t>
            </a:r>
            <a:r>
              <a:rPr lang="en-US" dirty="0" smtClean="0"/>
              <a:t>n </a:t>
            </a:r>
            <a:r>
              <a:rPr lang="en-US" dirty="0" err="1" smtClean="0"/>
              <a:t>infographic</a:t>
            </a:r>
            <a:r>
              <a:rPr lang="en-US" dirty="0" smtClean="0"/>
              <a:t> </a:t>
            </a:r>
            <a:r>
              <a:rPr lang="en-US" dirty="0" smtClean="0"/>
              <a:t>that relates to malaria in children</a:t>
            </a:r>
          </a:p>
          <a:p>
            <a:pPr>
              <a:buNone/>
            </a:pPr>
            <a:r>
              <a:rPr lang="en-US" dirty="0" smtClean="0"/>
              <a:t>Find data on ITNs coverage </a:t>
            </a:r>
          </a:p>
          <a:p>
            <a:pPr>
              <a:buNone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0445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Newspapers warm up to data visualizations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5" name="Picture 4" descr="maternity.tif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53612"/>
            <a:ext cx="7487949" cy="488103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4136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9403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562</TotalTime>
  <Words>73</Words>
  <Application>Microsoft Office PowerPoint</Application>
  <PresentationFormat>On-screen Show (4:3)</PresentationFormat>
  <Paragraphs>35</Paragraphs>
  <Slides>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Clarity</vt:lpstr>
      <vt:lpstr>Internews</vt:lpstr>
      <vt:lpstr>Telling it differently</vt:lpstr>
      <vt:lpstr>Slide 3</vt:lpstr>
      <vt:lpstr>Slide 4</vt:lpstr>
      <vt:lpstr>Data journalism training 2.0</vt:lpstr>
      <vt:lpstr>How the Dredger works </vt:lpstr>
      <vt:lpstr>Newspapers warm up to data visualizations </vt:lpstr>
      <vt:lpstr>Any Questions?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Internews</dc:title>
  <dc:creator>Digital Centre</dc:creator>
  <cp:lastModifiedBy>dotieno</cp:lastModifiedBy>
  <cp:revision>46</cp:revision>
  <dcterms:created xsi:type="dcterms:W3CDTF">2013-10-25T15:02:07Z</dcterms:created>
  <dcterms:modified xsi:type="dcterms:W3CDTF">2014-05-22T16:03:54Z</dcterms:modified>
</cp:coreProperties>
</file>